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305" r:id="rId2"/>
    <p:sldId id="811" r:id="rId3"/>
    <p:sldId id="833" r:id="rId4"/>
    <p:sldId id="834" r:id="rId5"/>
    <p:sldId id="835" r:id="rId6"/>
    <p:sldId id="836" r:id="rId7"/>
    <p:sldId id="837" r:id="rId8"/>
    <p:sldId id="817" r:id="rId9"/>
    <p:sldId id="795" r:id="rId10"/>
    <p:sldId id="818" r:id="rId11"/>
    <p:sldId id="819" r:id="rId12"/>
    <p:sldId id="820" r:id="rId13"/>
    <p:sldId id="821" r:id="rId14"/>
    <p:sldId id="822" r:id="rId15"/>
    <p:sldId id="823" r:id="rId16"/>
    <p:sldId id="824" r:id="rId17"/>
    <p:sldId id="825" r:id="rId18"/>
    <p:sldId id="826" r:id="rId19"/>
    <p:sldId id="827" r:id="rId20"/>
    <p:sldId id="838" r:id="rId21"/>
    <p:sldId id="828" r:id="rId22"/>
    <p:sldId id="829" r:id="rId23"/>
    <p:sldId id="830" r:id="rId24"/>
    <p:sldId id="831" r:id="rId25"/>
    <p:sldId id="832" r:id="rId26"/>
    <p:sldId id="810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2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7" autoAdjust="0"/>
    <p:restoredTop sz="78997" autoAdjust="0"/>
  </p:normalViewPr>
  <p:slideViewPr>
    <p:cSldViewPr snapToGrid="0">
      <p:cViewPr varScale="1">
        <p:scale>
          <a:sx n="96" d="100"/>
          <a:sy n="96" d="100"/>
        </p:scale>
        <p:origin x="12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D1AC9-5C98-4527-BC42-CF0D44CBD28D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D38EE-B44D-4381-B12F-75A2FB0946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00" name="灯片编号占位符 3"/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26A3746-0607-4F8F-92D2-FE78CDF07331}" type="slidenum">
              <a:rPr lang="zh-CN" altLang="en-US" smtClean="0">
                <a:latin typeface="等线" panose="02010600030101010101" pitchFamily="2" charset="-122"/>
              </a:rPr>
              <a:t>1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A837-56B8-1E8D-7A84-63D1C30B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164B4DCF-A107-AB00-9D5B-62E8A786D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2D03435B-D9C6-ECD4-2534-5E0A35E0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DD12654F-022D-0445-4901-13574D428458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14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33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94468-EEDB-7FC2-E883-449DEB5E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2274A0E5-3F79-A0E1-FAC0-6BD5513C5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019008CD-611D-D0BE-5E05-47DAB9484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37573F6-BB26-3DAE-8BF3-B10CE67BF737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15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09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60B7-60BA-7F99-17B2-05A85634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B139D39F-0C22-DE59-FD07-6C2A6E00D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1F71493-9077-CB07-DF2A-DA9303EB1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分工关系</a:t>
            </a:r>
          </a:p>
          <a:p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mainwindow.h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头文件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：类的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接口定义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类的声明（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）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成员变量的声明（如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Ui::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）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成员函数的声明（如构造函数、析构函数）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宏定义和包含的头文件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：告诉编译器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这个类长什么样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，其他文件通过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"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mainwindow.h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可以使用这个类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mainwindow.cpp (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实现文件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：类的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具体实现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成员函数的具体实现代码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构造函数的初始化逻辑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析构函数的清理逻辑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：告诉编译器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这个类的功能如何实现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endParaRPr lang="en-US" altLang="zh-CN" dirty="0"/>
          </a:p>
          <a:p>
            <a:endParaRPr lang="zh-CN" altLang="en-US" dirty="0"/>
          </a:p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E78575C5-8D70-09D2-E3EB-E212BB4D64A9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16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001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6F41B-02B4-9739-187B-B7FB1FCF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327B8C76-BE5C-6495-EF07-907FDAD39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20AB7774-FBB2-AC41-8033-15E7865D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04AE713-64A5-6224-02F0-13BFFFC9C92F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17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802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40A0B-F929-92BD-A96E-F941E7A3C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046DAC0A-A66E-6D45-60EE-B25B79FF4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165F557D-2B0B-A53A-CEC7-599824AFE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2D6443B-90CB-076F-0B44-A4AAAA84F7BF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19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59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3BD86-FF0A-764F-B83D-70C75A21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2F98511C-9FE8-E650-1749-9274057C8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66B8C89B-2CBD-567D-462E-3E627B9F7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C5210EDB-A97F-3443-4A8F-178EC4B3EC29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20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929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F734-259E-93B9-36D1-734DE650D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BE62E6D2-8A01-C74C-1A5C-D5B50A57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8AB2AF8-054A-6AC3-29BF-0580AE463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EA79C83-594A-9C12-02A6-DA27A4798C42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22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6110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5923F-FF3B-A017-AE5A-A94F29FA7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501F0588-8BB1-0679-F873-E4A9B39A1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BBB9B3AF-EE20-1DC7-FD8B-FA65DC875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70CC4C6E-95EB-3ABD-C151-7274BED2E43D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23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9523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2FF67-1949-7C08-5372-99704762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D6D389D-BEE9-AC15-9620-82D2339CF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5C8E623F-3309-FBF5-9B4E-EF5D3C0B2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D3D91618-BFCA-6C8D-F897-8A1091955A40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25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195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E3D2-D1AB-4711-BC81-FCE36E679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5BD86014-8D83-5F33-1BD7-A6714A98C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1369CB09-5204-CA60-46D8-98318D5A1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l">
              <a:lnSpc>
                <a:spcPts val="2100"/>
              </a:lnSpc>
              <a:spcBef>
                <a:spcPts val="2100"/>
              </a:spcBef>
              <a:spcAft>
                <a:spcPts val="900"/>
              </a:spcAft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核心结论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杨海山案例是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时代学术诚信争议的缩影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：其争议暴露了 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使用边界模糊、检测技术局限、规范不统一” 三大核心问题，具有典型性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ui-sans-serif"/>
              </a:rPr>
              <a:t>12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学术诚信建设需 “技术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+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制度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+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教育” 协同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：技术层面提升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检测的准确性与公平性，制度层面明确规则与披露要求，教育层面培养伦理意识；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时代的学术诚信核心是 “透明与责任”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：研究者需主动披露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使用，机构需建立透明审查机制，共同维护学术生态的可信度与可持续性。</a:t>
            </a:r>
          </a:p>
          <a:p>
            <a:pPr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939DBD47-FBD2-9AD2-D742-1FE602902788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26A3746-0607-4F8F-92D2-FE78CDF07331}" type="slidenum">
              <a:rPr lang="zh-CN" altLang="en-US" smtClean="0">
                <a:latin typeface="等线" panose="02010600030101010101" pitchFamily="2" charset="-122"/>
              </a:rPr>
              <a:t>26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16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443BF-37EB-6889-7A05-CD499890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4ACC4EE4-D6A2-D87F-535A-60EF842F0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DA68EB63-5FF7-8A71-F7D9-BAC534437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D80D278D-08C9-0613-462E-D9FB3518225E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26A3746-0607-4F8F-92D2-FE78CDF07331}" type="slidenum">
              <a:rPr lang="zh-CN" altLang="en-US" smtClean="0">
                <a:latin typeface="等线" panose="02010600030101010101" pitchFamily="2" charset="-122"/>
              </a:rPr>
              <a:t>2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518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1A185-076E-6CDF-F0D0-0291D332C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F52116E2-E99B-D4BD-9CF9-01B798B3B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07AFE987-B64E-508B-EA1E-8CB62F79A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3CC32DA2-1991-AB7E-46E5-B2E3BA460596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4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34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9078-01B2-55E4-53A3-7942C96C5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42950B2-86E9-E12E-000A-63AB4BEB25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0CF88B81-7387-226D-451D-28E26AE7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1A159CF0-014B-0959-2E63-8ACEA14E7C1E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5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96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42D4F-7BED-B43A-D927-17E2721D9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0EBA2D9D-2EAE-2BD7-5484-D6A40C883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D5405917-B7FB-2E00-784E-21E493E08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75550BAE-1C1F-5A4E-FD3A-DB9B380583B5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6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204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EAE27-8941-6D5A-8D7C-4FE761420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3D1C6915-DE7D-AB7A-8079-4945937A2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BE2FA333-0662-6AC9-7D88-A66AAFBB5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AE2874B8-11C2-0E4F-2735-3493A7EF0143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7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95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/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9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602FC-42A0-092E-DBDA-2E52B0F80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F4C74A0B-8455-7307-6C94-CD681FAF9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32E484A2-D57D-84B5-EDB6-E577895F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0DE59FFC-DA1C-078C-AAD5-230A44A714F8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10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42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FEB5F-9BD7-5DE4-F1C6-1E178F9E3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68944242-91F1-F85A-7722-5F561DC25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19FD0CE6-9FED-817F-CF9F-0BC96346E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733CA0C0-94C6-11A3-2430-D8D433EB8561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12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55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A84BE-B980-4C02-8D80-28ED6910038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2700"/>
            <a:ext cx="12192000" cy="1271588"/>
          </a:xfrm>
          <a:prstGeom prst="rect">
            <a:avLst/>
          </a:prstGeom>
          <a:solidFill>
            <a:srgbClr val="8F294A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cs typeface="Arial" panose="020B0604020202020204" pitchFamily="34" charset="0"/>
            </a:endParaRPr>
          </a:p>
        </p:txBody>
      </p:sp>
      <p:pic>
        <p:nvPicPr>
          <p:cNvPr id="3076" name="Picture 2" descr="C:\Users\User\Desktop\szu资源 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2972" y="5581623"/>
            <a:ext cx="2686050" cy="76517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文本框 4"/>
          <p:cNvSpPr/>
          <p:nvPr/>
        </p:nvSpPr>
        <p:spPr>
          <a:xfrm>
            <a:off x="1320294" y="2885357"/>
            <a:ext cx="9551405" cy="108728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en-US" altLang="zh-CN" sz="4800" b="1" dirty="0"/>
              <a:t>Qt</a:t>
            </a:r>
            <a:r>
              <a:rPr kumimoji="1" lang="zh-CN" altLang="en-US" sz="4800" b="1" dirty="0"/>
              <a:t> 的基础使用</a:t>
            </a:r>
            <a:endParaRPr lang="zh-CN" altLang="en-US" sz="4800" b="1" dirty="0">
              <a:sym typeface="+mn-ea"/>
            </a:endParaRPr>
          </a:p>
        </p:txBody>
      </p:sp>
      <p:sp>
        <p:nvSpPr>
          <p:cNvPr id="8" name="文本框 7"/>
          <p:cNvSpPr/>
          <p:nvPr/>
        </p:nvSpPr>
        <p:spPr>
          <a:xfrm>
            <a:off x="2955287" y="4392887"/>
            <a:ext cx="6281420" cy="96128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主讲人：黄睿扬</a:t>
            </a:r>
            <a:endParaRPr lang="en-US" altLang="zh-CN" sz="2000" b="1" dirty="0">
              <a:cs typeface="微软雅黑" panose="020B0503020204020204" pitchFamily="34" charset="-122"/>
              <a:sym typeface="+mn-ea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时间：</a:t>
            </a:r>
            <a:r>
              <a:rPr lang="en-US" altLang="zh-CN" sz="2000" b="1" dirty="0">
                <a:cs typeface="微软雅黑" panose="020B0503020204020204" pitchFamily="34" charset="-122"/>
                <a:sym typeface="+mn-ea"/>
              </a:rPr>
              <a:t>2025</a:t>
            </a: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2000" b="1" dirty="0"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2000" b="1" dirty="0">
                <a:cs typeface="微软雅黑" panose="020B0503020204020204" pitchFamily="34" charset="-122"/>
                <a:sym typeface="+mn-ea"/>
              </a:rPr>
              <a:t>24</a:t>
            </a: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日</a:t>
            </a:r>
            <a:endParaRPr lang="en-US" altLang="zh-CN" sz="2000" b="1" dirty="0"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E081-4FE2-5B21-4A88-4EDA64754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95C880-9787-2A18-874B-97CF3BA753B6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0F061737-414B-8DFE-7F7B-5970A2F225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48DFDF-4A08-AA57-67FF-CAC66E5D4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10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4044E4DB-79C5-684C-3604-226C9D6F47AC}"/>
              </a:ext>
            </a:extLst>
          </p:cNvPr>
          <p:cNvSpPr/>
          <p:nvPr/>
        </p:nvSpPr>
        <p:spPr>
          <a:xfrm>
            <a:off x="122736" y="128385"/>
            <a:ext cx="2613216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安装步骤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628DE90-23BE-B470-26EC-3B2DCC0C17DA}"/>
              </a:ext>
            </a:extLst>
          </p:cNvPr>
          <p:cNvGrpSpPr/>
          <p:nvPr/>
        </p:nvGrpSpPr>
        <p:grpSpPr>
          <a:xfrm>
            <a:off x="1841183" y="3926980"/>
            <a:ext cx="8509634" cy="2611932"/>
            <a:chOff x="1638301" y="3744418"/>
            <a:chExt cx="8509634" cy="261193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407AD7A-8D56-F2E0-E933-7EE13DDD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735" y="3744418"/>
              <a:ext cx="3886200" cy="261193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15574E-E7EC-C885-783A-9AE3AE34F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8301" y="3744418"/>
              <a:ext cx="3886200" cy="2611932"/>
            </a:xfrm>
            <a:prstGeom prst="rect">
              <a:avLst/>
            </a:prstGeom>
          </p:spPr>
        </p:pic>
      </p:grp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1048834-5869-F898-2CD9-DE8FD9956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183" y="3047481"/>
            <a:ext cx="8509634" cy="76303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zh-CN" altLang="en-US" sz="1800" b="1" dirty="0"/>
              <a:t>使用命令启动安装包：</a:t>
            </a:r>
            <a:endParaRPr kumimoji="1" lang="en" altLang="zh-CN" sz="1800" b="1" dirty="0"/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1800" b="1" dirty="0"/>
              <a:t>qt-online-installer-windows-x64-4.10.0.exe --mirror https://mirror.nju.edu.cn/qt</a:t>
            </a:r>
            <a:endParaRPr kumimoji="1" lang="zh-CN" altLang="en-US" sz="1800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61C2DB1-E7BB-93BA-A1B1-3D51F026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183" y="901738"/>
            <a:ext cx="4419600" cy="20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4ED135E-5957-DDCC-D4BD-AE0DD52070BF}"/>
              </a:ext>
            </a:extLst>
          </p:cNvPr>
          <p:cNvSpPr txBox="1"/>
          <p:nvPr/>
        </p:nvSpPr>
        <p:spPr>
          <a:xfrm>
            <a:off x="6464617" y="1732774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确保</a:t>
            </a:r>
            <a:r>
              <a:rPr lang="en-US" altLang="zh-CN" b="1" dirty="0"/>
              <a:t>MSVC143</a:t>
            </a:r>
            <a:r>
              <a:rPr lang="zh-CN" altLang="en-US" b="1" dirty="0"/>
              <a:t>已经安装（</a:t>
            </a:r>
            <a:r>
              <a:rPr lang="en-US" altLang="zh-CN" b="1" dirty="0"/>
              <a:t>VS2022</a:t>
            </a:r>
            <a:r>
              <a:rPr lang="zh-CN" altLang="en-US" b="1" dirty="0"/>
              <a:t>内置）</a:t>
            </a:r>
          </a:p>
        </p:txBody>
      </p:sp>
    </p:spTree>
    <p:extLst>
      <p:ext uri="{BB962C8B-B14F-4D97-AF65-F5344CB8AC3E}">
        <p14:creationId xmlns:p14="http://schemas.microsoft.com/office/powerpoint/2010/main" val="41005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F9B96-5FCA-DD94-B56B-23934502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8AD22F-6DCB-214C-6B91-C74180B46FBB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B0D737B-538C-75D5-4251-7ABF909E812C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06AC5F7-96EC-CBB8-F011-7BECC3C319AD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40D38D8-A4BC-3726-8EF8-5ABB572DD40E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4A36D3F-4D03-E660-F3CF-102861C52031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A94F0DB-3032-3023-D476-8BAC97AB25BF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4A130D1-99F3-46C2-729E-7FA208061CD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6009F0C-FF4F-09D8-F1AE-A3C5E5218A24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7B87A36-A85C-4171-6FED-086D6F278ED7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4CA10FC-86C9-BA42-5C8A-29873EB383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D4D7B837-E6B1-542D-77BE-F4260F5B5E6C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1DC31BB-1A8C-8457-9F36-8D839FB1FE5B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05DECCE-CCFA-D93D-95D1-020CE33E2071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8F65005-77EF-F2C3-7EA0-D8D36C998DC7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创建 </a:t>
            </a:r>
            <a:r>
              <a:rPr lang="en-US" altLang="zh-CN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Qt </a:t>
            </a: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项目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FF3CAA1-2B72-BC89-71C3-A0B459054306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C4D19627-A26C-8A25-7503-20F042B80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52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F3B43-E3FE-6A1B-6F62-B12A74A70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46180-B720-953C-A498-012DA5DB1EC4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3DC929FA-393A-10A7-9E8D-86E2555DB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AF3B7E-0A9F-6B5A-09D1-F5F73C1F4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12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CF97F3AA-30A1-B385-CC45-07C4D81EF5CA}"/>
              </a:ext>
            </a:extLst>
          </p:cNvPr>
          <p:cNvSpPr/>
          <p:nvPr/>
        </p:nvSpPr>
        <p:spPr>
          <a:xfrm>
            <a:off x="122736" y="128385"/>
            <a:ext cx="2717411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创建 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3BDB7-637D-18DD-945F-7F7E1907B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829" y="1901374"/>
            <a:ext cx="3995057" cy="347941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界面点击 “</a:t>
            </a:r>
            <a:r>
              <a:rPr lang="en-US" altLang="zh-CN" sz="1800" b="1" dirty="0"/>
              <a:t>New Project” </a:t>
            </a:r>
            <a:r>
              <a:rPr lang="zh-CN" altLang="en-US" sz="1800" b="1" dirty="0"/>
              <a:t>按钮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左侧分类栏选择 “</a:t>
            </a:r>
            <a:r>
              <a:rPr lang="en-US" altLang="zh-CN" sz="1800" b="1" dirty="0"/>
              <a:t>Application”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右侧模板列表中选择 “</a:t>
            </a:r>
            <a:r>
              <a:rPr lang="en-US" altLang="zh-CN" sz="1800" b="1" dirty="0"/>
              <a:t>Qt Widgets Application”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800" b="1" dirty="0">
                <a:solidFill>
                  <a:srgbClr val="FF0000"/>
                </a:solidFill>
              </a:rPr>
              <a:t>构建系统选择编写比较简单的</a:t>
            </a:r>
            <a:r>
              <a:rPr kumimoji="1" lang="en-US" altLang="zh-CN" sz="1800" b="1" dirty="0" err="1">
                <a:solidFill>
                  <a:srgbClr val="FF0000"/>
                </a:solidFill>
              </a:rPr>
              <a:t>qmake</a:t>
            </a:r>
            <a:r>
              <a:rPr kumimoji="1" lang="zh-CN" altLang="en-US" sz="1800" b="1" dirty="0">
                <a:solidFill>
                  <a:srgbClr val="FF0000"/>
                </a:solidFill>
              </a:rPr>
              <a:t>工具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87CA233-8F8F-EB55-77B6-17EC77FEE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43" y="1943743"/>
            <a:ext cx="6554296" cy="347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0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CF1AB-A14C-3571-D438-2C233EFB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9F194D-32D3-4975-FCC5-77BF79707792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3E30E15-3698-D8CC-9747-2212BE5CE9AF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587C2F-EB0E-44C9-77A1-0680A87C4852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07BB680-661F-DE44-B9B7-103CC2163FF0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F3CFC97-1DBD-3E18-E066-AA40CEC2B9D8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46BCF10B-2AF9-13E9-03D0-8CC1EAF1F6DC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57DEED95-E54B-8CD4-46D5-BA45A99B91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D5BE384-BB3B-1E67-816B-C3DE32BCA098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80653CB-250B-3D5E-1310-7347DFFB016B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D43EAF4-BC3B-4A4C-EBDD-E6960D01FB0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341CEF91-9233-B722-806E-EE239C21800F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7978F55-63B6-DB33-416C-3DF962954C72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27F8458-4FC2-E005-5846-8DA542DDC6A0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Part4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42D7257-A79E-F95D-7596-B88CED0F9F4C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项目文件结构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631D545-3B48-4B60-0654-E5CFAD52C3FA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038ED4CA-72DF-FB71-28B8-F0D6ABD3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53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3A20C-3CA1-2682-6CFF-0166B2D63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44EDF0-5915-0109-5205-0DC050B18563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4239DCCD-C5AB-253F-2DF8-014388E8D2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97D33B-44F2-7335-4764-A320F1988C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14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55473CB4-2D05-D1D8-F78E-7CCA8BFF9285}"/>
              </a:ext>
            </a:extLst>
          </p:cNvPr>
          <p:cNvSpPr/>
          <p:nvPr/>
        </p:nvSpPr>
        <p:spPr>
          <a:xfrm>
            <a:off x="122736" y="128385"/>
            <a:ext cx="3536546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1FD0F3A3-45A2-E16C-E0DF-59C1745A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916" y="2195177"/>
            <a:ext cx="6258798" cy="3172268"/>
          </a:xfrm>
          <a:prstGeom prst="rect">
            <a:avLst/>
          </a:prstGeom>
        </p:spPr>
      </p:pic>
      <p:pic>
        <p:nvPicPr>
          <p:cNvPr id="18" name="内容占位符 4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01980141-8C7E-69EA-BD5D-3FA0D3BD2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40510" y="2195177"/>
            <a:ext cx="351521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1633-B3FA-642D-3FA7-FF394812A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268291-3B19-6C42-CDBD-6178D854EFF8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534C1387-2C3C-D0DA-4284-289DAC048B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11E06C-F7EC-FDC7-4401-027B1C041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15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D10B2A68-4F5B-67B0-04C7-7EFB7ADF11F3}"/>
              </a:ext>
            </a:extLst>
          </p:cNvPr>
          <p:cNvSpPr/>
          <p:nvPr/>
        </p:nvSpPr>
        <p:spPr>
          <a:xfrm>
            <a:off x="122736" y="128385"/>
            <a:ext cx="5524269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配置文件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10" name="内容占位符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C2B1FC8-36C9-9091-2CE4-A5587A891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2691" y="1766117"/>
            <a:ext cx="6888267" cy="3611516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11158B9D-64D7-B902-5BB0-B6DBB0653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83" y="1766117"/>
            <a:ext cx="3467317" cy="36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53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313B9-1DDF-9167-EC53-2DFC43D2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1BFD5-669B-B117-C55B-E4A854A807A4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AEB04B98-B0B7-1FE0-E93C-C6BFAD4904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FEA36F-7604-46C9-DE7E-2D626DFF3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16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6CCC3EB4-07F4-895A-F225-57039BBDB727}"/>
              </a:ext>
            </a:extLst>
          </p:cNvPr>
          <p:cNvSpPr/>
          <p:nvPr/>
        </p:nvSpPr>
        <p:spPr>
          <a:xfrm>
            <a:off x="122736" y="128385"/>
            <a:ext cx="7700313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-Mainwindow.h&amp;.cpp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BAE07166-32D0-06AD-9E51-1B33F8FCC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806" y="1469963"/>
            <a:ext cx="4240108" cy="4825792"/>
          </a:xfrm>
          <a:prstGeom prst="rect">
            <a:avLst/>
          </a:prstGeom>
        </p:spPr>
      </p:pic>
      <p:pic>
        <p:nvPicPr>
          <p:cNvPr id="7" name="内容占位符 10" descr="文本&#10;&#10;AI 生成的内容可能不正确。">
            <a:extLst>
              <a:ext uri="{FF2B5EF4-FFF2-40B4-BE49-F238E27FC236}">
                <a16:creationId xmlns:a16="http://schemas.microsoft.com/office/drawing/2014/main" id="{16A99B74-5700-1CEA-F0B9-9A52269FD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97888" y="1223386"/>
            <a:ext cx="3557606" cy="53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36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ED20B-EF46-2F6F-A938-7ECFBB95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FBCEB3-DC16-7372-7F99-E0F68D4D7335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AE933290-FBFC-8FD1-ED86-78C77B4416B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7F437E-948C-8701-BD66-47A25B288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17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BBB9A376-D124-DBE3-3CBB-B15393A7BE02}"/>
              </a:ext>
            </a:extLst>
          </p:cNvPr>
          <p:cNvSpPr/>
          <p:nvPr/>
        </p:nvSpPr>
        <p:spPr>
          <a:xfrm>
            <a:off x="122736" y="128385"/>
            <a:ext cx="8254183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界面文件与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Designer</a:t>
            </a:r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DA6DD2CC-35E3-F991-5F02-0EB2E096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691" y="1519275"/>
            <a:ext cx="7733122" cy="4105201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EF08A65-3D03-CEE3-133D-9D107771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4" y="1519275"/>
            <a:ext cx="2649606" cy="2117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双击</a:t>
            </a:r>
            <a:r>
              <a:rPr lang="en-US" altLang="zh-CN" b="1" dirty="0" err="1"/>
              <a:t>mainwindow.ui</a:t>
            </a:r>
            <a:r>
              <a:rPr lang="zh-CN" altLang="en-US" b="1" dirty="0"/>
              <a:t>，会自动进入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“设计界面”</a:t>
            </a:r>
          </a:p>
        </p:txBody>
      </p:sp>
    </p:spTree>
    <p:extLst>
      <p:ext uri="{BB962C8B-B14F-4D97-AF65-F5344CB8AC3E}">
        <p14:creationId xmlns:p14="http://schemas.microsoft.com/office/powerpoint/2010/main" val="214987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515BA-E0BD-DBE8-AA1E-BB557D1E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513B31-7F9D-CDB9-0C86-92048BE31646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8026F69-8A6B-B43E-FDA2-BCC8FB680C5E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F5814D-4503-5538-7EAB-B7D56002348B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66978AE-203B-D3D8-1524-2DF837DB134E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22A01AE-BAA7-BDAF-9D7E-7AA9DEC44D4F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C3416F3-CE0D-D87F-FEA3-E9E800FFBB10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4ED7400-1DA7-976A-AFA4-DE85142ACF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0695E23-10E3-5B6C-EFB1-A3CC18E83D1C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1AC7B38-899A-0F60-C8F6-02ADC0F6D79C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F7A32EB-0AA5-66B2-911A-E7741062548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7602220-977A-EE65-A3B4-AB712D4897FA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FE64287-A1C0-CC0D-4161-E9E723FCB12C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F99F1C4-CF1B-4FAF-A6C2-ED18E70E8BAD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Part5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1A70C24-C89F-6FE0-6BF5-8E707F36FF73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信号与槽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80388B5-DE4D-4B31-44D8-D42BB76E1BCA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CF06212C-68C4-981A-D6E7-50E47A4A4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9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4FBA-5592-8ECD-764F-1F744D84C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14A41C-1579-7BD3-00FC-3A517BB624D8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67BF9B87-64FE-3ADA-EC3A-6F8D37C216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150171-9017-9B5A-9481-A589976435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19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7212396B-12F1-630E-F2CD-39D77CB5D960}"/>
              </a:ext>
            </a:extLst>
          </p:cNvPr>
          <p:cNvSpPr/>
          <p:nvPr/>
        </p:nvSpPr>
        <p:spPr>
          <a:xfrm>
            <a:off x="122736" y="128385"/>
            <a:ext cx="2954655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信号与槽系统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C55516-8BEE-0BF5-AAB1-6EAB714CED7B}"/>
              </a:ext>
            </a:extLst>
          </p:cNvPr>
          <p:cNvSpPr txBox="1"/>
          <p:nvPr/>
        </p:nvSpPr>
        <p:spPr>
          <a:xfrm>
            <a:off x="1184082" y="1118083"/>
            <a:ext cx="9823836" cy="420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在 </a:t>
            </a:r>
            <a:r>
              <a:rPr lang="en-US" altLang="zh-CN" b="1" dirty="0">
                <a:latin typeface="+mn-ea"/>
              </a:rPr>
              <a:t>C++ </a:t>
            </a:r>
            <a:r>
              <a:rPr lang="zh-CN" altLang="en-US" b="1" dirty="0">
                <a:latin typeface="+mn-ea"/>
              </a:rPr>
              <a:t>的 </a:t>
            </a:r>
            <a:r>
              <a:rPr lang="en-US" altLang="zh-CN" b="1" dirty="0">
                <a:latin typeface="+mn-ea"/>
              </a:rPr>
              <a:t>Qt </a:t>
            </a:r>
            <a:r>
              <a:rPr lang="zh-CN" altLang="en-US" b="1" dirty="0">
                <a:latin typeface="+mn-ea"/>
              </a:rPr>
              <a:t>框架中，信号与槽（</a:t>
            </a:r>
            <a:r>
              <a:rPr lang="en-US" altLang="zh-CN" b="1" dirty="0">
                <a:latin typeface="+mn-ea"/>
              </a:rPr>
              <a:t>Signal &amp; Slot</a:t>
            </a:r>
            <a:r>
              <a:rPr lang="zh-CN" altLang="en-US" b="1" dirty="0">
                <a:latin typeface="+mn-ea"/>
              </a:rPr>
              <a:t>）机制是实现对象之间通信的核心方式。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简单来说，这种机制允许一个对象在发生特定事件时发出一个“信号”，而另一个对象则通过事先定义的“槽函数”来响应这个信号。这种设计不仅简化了代码结构，也极大地提升了模块化和可维护性。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信号：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        </a:t>
            </a:r>
            <a:r>
              <a:rPr lang="zh-CN" altLang="en-US" b="1" dirty="0">
                <a:latin typeface="+mn-ea"/>
              </a:rPr>
              <a:t>由 </a:t>
            </a:r>
            <a:r>
              <a:rPr lang="en-US" altLang="zh-CN" b="1" dirty="0">
                <a:latin typeface="+mn-ea"/>
              </a:rPr>
              <a:t>Qt </a:t>
            </a:r>
            <a:r>
              <a:rPr lang="zh-CN" altLang="en-US" b="1" dirty="0">
                <a:latin typeface="+mn-ea"/>
              </a:rPr>
              <a:t>提供，不需要实现，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        </a:t>
            </a:r>
            <a:r>
              <a:rPr lang="zh-CN" altLang="en-US" b="1" dirty="0">
                <a:latin typeface="+mn-ea"/>
              </a:rPr>
              <a:t>只需声明即可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槽：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        </a:t>
            </a:r>
            <a:r>
              <a:rPr lang="zh-CN" altLang="en-US" b="1" dirty="0">
                <a:latin typeface="+mn-ea"/>
              </a:rPr>
              <a:t>使用 </a:t>
            </a:r>
            <a:r>
              <a:rPr lang="en-US" altLang="zh-CN" b="1" dirty="0">
                <a:latin typeface="+mn-ea"/>
              </a:rPr>
              <a:t>slots </a:t>
            </a:r>
            <a:r>
              <a:rPr lang="zh-CN" altLang="en-US" b="1" dirty="0">
                <a:latin typeface="+mn-ea"/>
              </a:rPr>
              <a:t>标签声明普通成员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        </a:t>
            </a:r>
            <a:r>
              <a:rPr lang="zh-CN" altLang="en-US" b="1" dirty="0">
                <a:latin typeface="+mn-ea"/>
              </a:rPr>
              <a:t>函数作为槽函数</a:t>
            </a:r>
          </a:p>
        </p:txBody>
      </p:sp>
      <p:pic>
        <p:nvPicPr>
          <p:cNvPr id="13" name="图片 12" descr="图示&#10;&#10;AI 生成的内容可能不正确。">
            <a:extLst>
              <a:ext uri="{FF2B5EF4-FFF2-40B4-BE49-F238E27FC236}">
                <a16:creationId xmlns:a16="http://schemas.microsoft.com/office/drawing/2014/main" id="{B044FFC8-1186-E4B7-3843-DA68DCEF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243" y="2769097"/>
            <a:ext cx="5616336" cy="35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B613B-CB85-E43F-2573-F2443E78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D5BBE1-1448-EA92-520D-7DC26093026B}"/>
              </a:ext>
            </a:extLst>
          </p:cNvPr>
          <p:cNvSpPr/>
          <p:nvPr/>
        </p:nvSpPr>
        <p:spPr>
          <a:xfrm>
            <a:off x="0" y="-12700"/>
            <a:ext cx="12192000" cy="1271588"/>
          </a:xfrm>
          <a:prstGeom prst="rect">
            <a:avLst/>
          </a:prstGeom>
          <a:solidFill>
            <a:srgbClr val="8F294A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3E4204-BE18-9FAA-7DDA-4B8D60396EE8}"/>
              </a:ext>
            </a:extLst>
          </p:cNvPr>
          <p:cNvSpPr txBox="1"/>
          <p:nvPr/>
        </p:nvSpPr>
        <p:spPr>
          <a:xfrm>
            <a:off x="5602184" y="1258888"/>
            <a:ext cx="5335979" cy="61555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图形用户界面基础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>
                <a:cs typeface="Arial" panose="020B0604020202020204" pitchFamily="34" charset="0"/>
              </a:rPr>
              <a:t>Qt </a:t>
            </a:r>
            <a:r>
              <a:rPr lang="zh-CN" altLang="en-US" sz="2400" b="1" dirty="0">
                <a:cs typeface="Arial" panose="020B0604020202020204" pitchFamily="34" charset="0"/>
              </a:rPr>
              <a:t>的安装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创建 </a:t>
            </a:r>
            <a:r>
              <a:rPr lang="en-US" altLang="zh-CN" sz="2400" b="1" dirty="0">
                <a:cs typeface="Arial" panose="020B0604020202020204" pitchFamily="34" charset="0"/>
              </a:rPr>
              <a:t>Qt </a:t>
            </a:r>
            <a:r>
              <a:rPr lang="zh-CN" altLang="en-US" sz="2400" b="1" dirty="0">
                <a:cs typeface="Arial" panose="020B0604020202020204" pitchFamily="34" charset="0"/>
              </a:rPr>
              <a:t>项目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项目文件结构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信号与槽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常用对话框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cs typeface="Arial" panose="020B0604020202020204" pitchFamily="34" charset="0"/>
              </a:rPr>
              <a:t>案例：简单文本编辑</a:t>
            </a:r>
            <a:endParaRPr lang="en-US" altLang="zh-CN" sz="24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000" b="1" dirty="0"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800" b="1" dirty="0"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DB54F3-BA73-0161-F238-C920526A3DE6}"/>
              </a:ext>
            </a:extLst>
          </p:cNvPr>
          <p:cNvSpPr txBox="1"/>
          <p:nvPr/>
        </p:nvSpPr>
        <p:spPr>
          <a:xfrm>
            <a:off x="1253837" y="2830279"/>
            <a:ext cx="36506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6000" b="1" dirty="0">
                <a:solidFill>
                  <a:srgbClr val="8F294A"/>
                </a:solidFill>
                <a:cs typeface="Arial" panose="020B0604020202020204" pitchFamily="34" charset="0"/>
              </a:rPr>
              <a:t>目录</a:t>
            </a:r>
            <a:endParaRPr lang="en-US" altLang="zh-CN" sz="6000" b="1" dirty="0">
              <a:solidFill>
                <a:srgbClr val="8F294A"/>
              </a:solidFill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6000" b="1" dirty="0">
                <a:solidFill>
                  <a:srgbClr val="8F294A"/>
                </a:solidFill>
                <a:cs typeface="Arial" panose="020B060402020202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92645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16D5A-D51B-B5EC-5B90-85892230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8640D5-AF33-C855-EAA9-A5AE5F8F513C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6F7A56D4-1F07-7A66-EC27-8CD1DF8EAB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14C211-F526-43A2-EE31-5B04E67B03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20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5C1C50C0-B42C-EC97-27B8-E1D10C7BD43D}"/>
              </a:ext>
            </a:extLst>
          </p:cNvPr>
          <p:cNvSpPr/>
          <p:nvPr/>
        </p:nvSpPr>
        <p:spPr>
          <a:xfrm>
            <a:off x="122736" y="128385"/>
            <a:ext cx="2954655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信号与槽系统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B48A17-F382-91A3-EC6D-8B307C4EC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1428670"/>
            <a:ext cx="3712029" cy="400066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/>
              <a:t>信号与槽系统的特点：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信号槽是 </a:t>
            </a:r>
            <a:r>
              <a:rPr lang="en-US" altLang="zh-CN" sz="2000" b="1" dirty="0"/>
              <a:t>Qt </a:t>
            </a:r>
            <a:r>
              <a:rPr lang="zh-CN" altLang="en-US" sz="2000" b="1" dirty="0"/>
              <a:t>的核心对象通信机制，实现了解耦的事件响应；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信号是 “事件通知”，槽是 “响应逻辑”，二者通过</a:t>
            </a:r>
            <a:r>
              <a:rPr lang="en-US" altLang="zh-CN" sz="2000" b="1" dirty="0"/>
              <a:t>connect()</a:t>
            </a:r>
            <a:r>
              <a:rPr lang="zh-CN" altLang="en-US" sz="2000" b="1" dirty="0"/>
              <a:t>建立关联；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具有类型安全、灵活关联、支持跨线程等特性，是 </a:t>
            </a:r>
            <a:r>
              <a:rPr lang="en-US" altLang="zh-CN" sz="2000" b="1" dirty="0"/>
              <a:t>Qt GUI </a:t>
            </a:r>
            <a:r>
              <a:rPr lang="zh-CN" altLang="en-US" sz="2000" b="1" dirty="0"/>
              <a:t>开发和非 </a:t>
            </a:r>
            <a:r>
              <a:rPr lang="en-US" altLang="zh-CN" sz="2000" b="1" dirty="0"/>
              <a:t>GUI </a:t>
            </a:r>
            <a:r>
              <a:rPr lang="zh-CN" altLang="en-US" sz="2000" b="1" dirty="0"/>
              <a:t>模块通信的基础</a:t>
            </a:r>
          </a:p>
          <a:p>
            <a:endParaRPr lang="zh-CN" altLang="en-US" dirty="0"/>
          </a:p>
        </p:txBody>
      </p:sp>
      <p:pic>
        <p:nvPicPr>
          <p:cNvPr id="9" name="图片 8" descr="电脑屏幕的手机截图&#10;&#10;AI 生成的内容可能不正确。">
            <a:extLst>
              <a:ext uri="{FF2B5EF4-FFF2-40B4-BE49-F238E27FC236}">
                <a16:creationId xmlns:a16="http://schemas.microsoft.com/office/drawing/2014/main" id="{DE159816-C584-838A-0BF1-0C5FCE7C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633" y="1428670"/>
            <a:ext cx="6211167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14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D2AF2-383F-0E7D-E045-8255B1AF4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872B5A-3A8F-4CB0-0D3C-D6F57869DE38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8BB7334-EF65-D225-CF51-38EFCE71D38E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EC6AD79-FE7A-1DC6-1695-AA088DBE12A0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CB652F6-A52D-F8EA-4296-037ECDAB54C7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7A60CD0-5D65-13A4-BFEA-F0EFB2B7A446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960DA3C-1D7E-3A2C-971E-A268D3943232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7B3251A9-55A6-06F3-74D7-BE8FAD8C52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4708A36-D815-4A63-C33E-3D2E66FBC4C1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587B748-F10F-253C-F68B-8D506C0B938F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9E8567C-8166-6FBE-C789-7F6237B65AC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201A655-E674-5E1D-2777-E5B5F4058513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D20F552-567D-4E30-2317-E09EBD15A88F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D83D51D-A85B-DEA8-24B9-B7262F96DCB5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BD73AE4-D8E8-6BD5-7626-1CEBB116E359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常用对话框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C37AC43-A1D4-1187-DE3D-A3F705640066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276AF226-F74A-A955-88EE-76F016D3B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4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287D-E9A2-A9B3-5AAB-7AA9FD7B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1AF4BC-552A-ADA0-7FF2-AA19B733C040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A2833C15-7E0F-47EE-736C-FC28DC1811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34A039-1300-05A6-2D37-5FB93360BC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22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A550CAE1-75D9-1453-98D5-92AC0B02BB52}"/>
              </a:ext>
            </a:extLst>
          </p:cNvPr>
          <p:cNvSpPr/>
          <p:nvPr/>
        </p:nvSpPr>
        <p:spPr>
          <a:xfrm>
            <a:off x="122736" y="128385"/>
            <a:ext cx="249299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常用对话框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80AAC55-B216-9104-DA90-E7F35455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46" y="4816097"/>
            <a:ext cx="2571342" cy="1254503"/>
          </a:xfrm>
          <a:prstGeom prst="rect">
            <a:avLst/>
          </a:prstGeom>
        </p:spPr>
      </p:pic>
      <p:pic>
        <p:nvPicPr>
          <p:cNvPr id="7" name="内容占位符 10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5FF37134-3B42-03F9-912C-B22E25AE6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64961" y="1230214"/>
            <a:ext cx="6024427" cy="2665676"/>
          </a:xfrm>
          <a:prstGeom prst="rect">
            <a:avLst/>
          </a:prstGeom>
        </p:spPr>
      </p:pic>
      <p:pic>
        <p:nvPicPr>
          <p:cNvPr id="12" name="图片 11" descr="图形用户界面, 应用程序, 电子邮件&#10;&#10;AI 生成的内容可能不正确。">
            <a:extLst>
              <a:ext uri="{FF2B5EF4-FFF2-40B4-BE49-F238E27FC236}">
                <a16:creationId xmlns:a16="http://schemas.microsoft.com/office/drawing/2014/main" id="{9BA72AAA-7A3A-F57C-B0DE-C1F4D0DE8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961" y="4073872"/>
            <a:ext cx="3076440" cy="1996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7D9ED0-8F83-4ACF-390F-AAE2112B23E1}"/>
              </a:ext>
            </a:extLst>
          </p:cNvPr>
          <p:cNvSpPr txBox="1"/>
          <p:nvPr/>
        </p:nvSpPr>
        <p:spPr>
          <a:xfrm>
            <a:off x="8610600" y="1230214"/>
            <a:ext cx="1810288" cy="337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00000"/>
                </a:solidFill>
                <a:effectLst/>
              </a:rPr>
              <a:t>文件对话框</a:t>
            </a:r>
            <a:endParaRPr lang="en-US" altLang="zh-CN" b="1" i="0" dirty="0">
              <a:solidFill>
                <a:srgbClr val="000000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颜色对话框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字体对话框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输入对话框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消息对话框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进度对话框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</a:rPr>
              <a:t>打印对话框</a:t>
            </a:r>
            <a:endParaRPr lang="en-US" altLang="zh-CN" b="1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482675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EF162-BF41-1071-07EA-CE5F313C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BA6092-A4CE-3AB5-AC2C-ACE431E38DD9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72CE075D-E156-6D86-3AA9-E1730290FDF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ECE0EC-8927-8BC3-FCB2-6F8335E7B6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23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5C211DB9-489B-E607-D703-AEF094AAD4D3}"/>
              </a:ext>
            </a:extLst>
          </p:cNvPr>
          <p:cNvSpPr/>
          <p:nvPr/>
        </p:nvSpPr>
        <p:spPr>
          <a:xfrm>
            <a:off x="122736" y="128385"/>
            <a:ext cx="249299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常用对话框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A9EB3A06-1B25-1D68-6732-93337A318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33" y="1389026"/>
            <a:ext cx="9813134" cy="46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3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CA40A-B91C-A210-4822-A798B0DE9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5B2D84-6CF9-8F90-8458-BA8283CBD764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7DBD39-9131-4F91-D000-3ADB7BD151E6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1375C3-46FE-D21E-D6B0-696C82DE8E38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5B377EF-500D-75B2-7244-E4E96EB2AC37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2066D4D-38FC-4496-BB46-D5A0374BCC69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E298601-464E-D2A9-81B3-0D77B91C2CD4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5B3B0023-0B17-CEFC-15D7-D3EE8252D1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81C131C-318A-1537-3926-4DE203844440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8228178-4535-B2FC-8CF8-0E7179B7E61D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484D7B5-3DF7-9EA6-FCF8-778A502E91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E0A442A-6F1D-306A-EC42-33624E4ED359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4197F9D-171C-F6DD-78E1-C5E97AC5A39C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064939B-D095-0B09-5314-D2A5D5897EDF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Part7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256A401-B529-A846-D157-E98254790979}"/>
              </a:ext>
            </a:extLst>
          </p:cNvPr>
          <p:cNvSpPr txBox="1"/>
          <p:nvPr/>
        </p:nvSpPr>
        <p:spPr>
          <a:xfrm>
            <a:off x="1329956" y="3144042"/>
            <a:ext cx="714094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案例：简单文本编辑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86F3BD4-0513-033F-C372-D58272D0CE19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416E6E58-16CD-1EA1-F6DB-B86D0882B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C9FF-8D82-5970-56B9-9C89B2A28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91FE40-DB95-EA2F-4E15-4F7C0536B5C0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47B7AD3C-25F5-886D-D037-9BC00E665E8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CD47E3-BC9E-A5C8-F269-7852A1549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25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A1C7B777-1FB8-9A5D-A368-F4781F8B5D7C}"/>
              </a:ext>
            </a:extLst>
          </p:cNvPr>
          <p:cNvSpPr/>
          <p:nvPr/>
        </p:nvSpPr>
        <p:spPr>
          <a:xfrm>
            <a:off x="122736" y="128385"/>
            <a:ext cx="433965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案例：简单文本编辑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C8E8BC-9099-46E9-E9A1-BC5002922CD6}"/>
              </a:ext>
            </a:extLst>
          </p:cNvPr>
          <p:cNvSpPr txBox="1"/>
          <p:nvPr/>
        </p:nvSpPr>
        <p:spPr>
          <a:xfrm>
            <a:off x="3022600" y="2921168"/>
            <a:ext cx="6146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20" b="0" i="0" u="none" strike="noStrike" kern="1200" cap="none" spc="0" normalizeH="0" baseline="0" noProof="0" dirty="0">
                <a:ln>
                  <a:noFill/>
                </a:ln>
                <a:solidFill>
                  <a:srgbClr val="95004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开始演示</a:t>
            </a:r>
          </a:p>
        </p:txBody>
      </p:sp>
    </p:spTree>
    <p:extLst>
      <p:ext uri="{BB962C8B-B14F-4D97-AF65-F5344CB8AC3E}">
        <p14:creationId xmlns:p14="http://schemas.microsoft.com/office/powerpoint/2010/main" val="2929219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C5D-0E8C-933B-7C74-43759828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5EC562-C4A7-76E6-0C2B-F62F191FA113}"/>
              </a:ext>
            </a:extLst>
          </p:cNvPr>
          <p:cNvSpPr/>
          <p:nvPr/>
        </p:nvSpPr>
        <p:spPr>
          <a:xfrm>
            <a:off x="0" y="-12700"/>
            <a:ext cx="12192000" cy="1271588"/>
          </a:xfrm>
          <a:prstGeom prst="rect">
            <a:avLst/>
          </a:prstGeom>
          <a:solidFill>
            <a:srgbClr val="8F294A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cs typeface="Arial" panose="020B0604020202020204" pitchFamily="34" charset="0"/>
            </a:endParaRPr>
          </a:p>
        </p:txBody>
      </p:sp>
      <p:sp>
        <p:nvSpPr>
          <p:cNvPr id="3077" name="文本框 4">
            <a:extLst>
              <a:ext uri="{FF2B5EF4-FFF2-40B4-BE49-F238E27FC236}">
                <a16:creationId xmlns:a16="http://schemas.microsoft.com/office/drawing/2014/main" id="{9F0DB5D3-7F7B-2E18-478B-82660F493266}"/>
              </a:ext>
            </a:extLst>
          </p:cNvPr>
          <p:cNvSpPr/>
          <p:nvPr/>
        </p:nvSpPr>
        <p:spPr>
          <a:xfrm>
            <a:off x="1320294" y="2865445"/>
            <a:ext cx="9551405" cy="133658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rgbClr val="8F294A"/>
                </a:solidFill>
                <a:latin typeface="+mn-lt"/>
                <a:cs typeface="Arial" panose="020B0604020202020204" pitchFamily="34" charset="0"/>
              </a:rPr>
              <a:t>谢谢大家聆听</a:t>
            </a:r>
            <a:endParaRPr lang="zh-CN" altLang="en-US" sz="6000" b="1" dirty="0">
              <a:solidFill>
                <a:srgbClr val="8F294A"/>
              </a:solidFill>
              <a:latin typeface="+mn-lt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Picture 2" descr="C:\Users\User\Desktop\szu资源 1.png">
            <a:extLst>
              <a:ext uri="{FF2B5EF4-FFF2-40B4-BE49-F238E27FC236}">
                <a16:creationId xmlns:a16="http://schemas.microsoft.com/office/drawing/2014/main" id="{9101A822-D884-036F-202A-5EAE8C5F48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2972" y="5581623"/>
            <a:ext cx="2686050" cy="76517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58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AD72-292E-51AA-322D-48C9A2259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CC5FF0-8AF8-4C1D-3BA0-05DC6088E18B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AA7F8A-9728-989E-0745-CF61DB2B499F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31ED22-3CDB-6225-B18D-D0888624263C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AB9C6B-28ED-1358-E4E9-F29748740398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466843A-2D56-18D9-40AD-4432B58BE7E4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0AFE2F71-A3D7-409B-C53C-62D5ACBC7656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EDAA7554-A49C-15BC-2EE7-8B1B75DE9C6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EB7D5E3B-EFFD-7333-2A38-FA5D12971E53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1B1D569-63CF-B72B-4E6B-82A869A307C5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E203B11-AFA1-236F-00BF-4D2F9566952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5009FD44-FE67-A9EB-B944-985402AE0FDD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4AC4C9D-B749-92A1-5844-32637EEDA5AD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5AAB13A-F5EB-DC53-D614-A982E800875E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Part1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79B21B8-726B-83C1-5C87-FDDAA2BC6F8E}"/>
              </a:ext>
            </a:extLst>
          </p:cNvPr>
          <p:cNvSpPr txBox="1"/>
          <p:nvPr/>
        </p:nvSpPr>
        <p:spPr>
          <a:xfrm>
            <a:off x="1329956" y="3144042"/>
            <a:ext cx="63740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图形用户界面基础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7DFE927-7DC3-406D-084A-0478D2BD35B3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6300403E-AA69-EA9B-05F7-D091DA12D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7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BB17C-8E04-E182-4F9E-C4F5DAB29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D13678-378A-9503-F7DF-304DB0E48E67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E115195B-823E-1DDC-4670-4218EB651AB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D49CC9-51B1-4089-94E1-7C3882272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4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802170AE-A0B5-8AD3-D275-3BB17E2FB462}"/>
              </a:ext>
            </a:extLst>
          </p:cNvPr>
          <p:cNvSpPr/>
          <p:nvPr/>
        </p:nvSpPr>
        <p:spPr>
          <a:xfrm>
            <a:off x="122736" y="128385"/>
            <a:ext cx="390203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早期：命令行界面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0A57E-F4BF-830D-8065-4F3DE0D70212}"/>
              </a:ext>
            </a:extLst>
          </p:cNvPr>
          <p:cNvSpPr txBox="1"/>
          <p:nvPr/>
        </p:nvSpPr>
        <p:spPr>
          <a:xfrm>
            <a:off x="1879600" y="1553833"/>
            <a:ext cx="801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早期，电脑向用户提供的是单调、枯燥、纯字符状态的“命令行界面（</a:t>
            </a:r>
            <a:r>
              <a:rPr lang="en-US" altLang="zh-CN" b="1" dirty="0"/>
              <a:t>CLI</a:t>
            </a:r>
            <a:r>
              <a:rPr lang="zh-CN" altLang="en-US" b="1" dirty="0"/>
              <a:t>）”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8DE992-B131-AF17-306C-D403C742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2123077"/>
            <a:ext cx="8432800" cy="28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5E876FA-3665-287F-432E-44699B2B59C8}"/>
              </a:ext>
            </a:extLst>
          </p:cNvPr>
          <p:cNvSpPr txBox="1"/>
          <p:nvPr/>
        </p:nvSpPr>
        <p:spPr>
          <a:xfrm>
            <a:off x="1879600" y="5214235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操作方式需要用户死记硬背大量的命令，这对于普通用户而言非常不便。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1471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2A3DF-6894-73F7-D567-4DDB7240C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0D014-14B5-29EB-80B4-2FB2440C76F4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BED251D0-EFF8-BCA9-5CD3-995CC652FB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77863D-45D3-5E1B-4005-A95FF6D0EF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5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FF5F91CC-D238-FAC2-1C52-C64A65972947}"/>
              </a:ext>
            </a:extLst>
          </p:cNvPr>
          <p:cNvSpPr/>
          <p:nvPr/>
        </p:nvSpPr>
        <p:spPr>
          <a:xfrm>
            <a:off x="122736" y="128385"/>
            <a:ext cx="433965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现代：图形用户界面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8B0B98-FCF2-E0B4-AB32-D843400973A9}"/>
              </a:ext>
            </a:extLst>
          </p:cNvPr>
          <p:cNvSpPr txBox="1"/>
          <p:nvPr/>
        </p:nvSpPr>
        <p:spPr>
          <a:xfrm>
            <a:off x="1130300" y="1573937"/>
            <a:ext cx="993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70</a:t>
            </a:r>
            <a:r>
              <a:rPr lang="zh-CN" altLang="en-US" b="1" dirty="0"/>
              <a:t>年代，施乐公司 的研究人员开发了第一个 </a:t>
            </a:r>
            <a:r>
              <a:rPr lang="en-US" altLang="zh-CN" b="1" dirty="0"/>
              <a:t>GUI </a:t>
            </a:r>
            <a:r>
              <a:rPr lang="zh-CN" altLang="en-US" b="1" dirty="0"/>
              <a:t>图形用户界面，开启了计算机图形界面的新纪元。这之后，操作系统的界面设计经历了众多变迁，</a:t>
            </a:r>
            <a:r>
              <a:rPr lang="en-US" altLang="zh-CN" b="1" dirty="0"/>
              <a:t>OS/2, Macintosh, Windows, Linux, Mac OS, Symbian OS, Android, IOS</a:t>
            </a:r>
            <a:r>
              <a:rPr lang="zh-CN" altLang="en-US" b="1" dirty="0"/>
              <a:t>各种操作系统将 </a:t>
            </a:r>
            <a:r>
              <a:rPr lang="en-US" altLang="zh-CN" b="1" dirty="0"/>
              <a:t>GUI </a:t>
            </a:r>
            <a:r>
              <a:rPr lang="zh-CN" altLang="en-US" b="1" dirty="0"/>
              <a:t>设计带进新的时代。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93D6D6A-FD91-E50D-210D-45760001D153}"/>
              </a:ext>
            </a:extLst>
          </p:cNvPr>
          <p:cNvGrpSpPr/>
          <p:nvPr/>
        </p:nvGrpSpPr>
        <p:grpSpPr>
          <a:xfrm>
            <a:off x="910094" y="2989770"/>
            <a:ext cx="10371811" cy="2294293"/>
            <a:chOff x="838200" y="3283803"/>
            <a:chExt cx="10371811" cy="229429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9F41885-0CD8-0F9A-1C4D-1FD7F1B77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1600" y="3283803"/>
              <a:ext cx="1284700" cy="2286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7B42929-075B-E6FC-F43B-A6CF19AE4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7493" y="3283803"/>
              <a:ext cx="1522518" cy="2286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Windows 11 UI Kit | Figma">
              <a:extLst>
                <a:ext uri="{FF2B5EF4-FFF2-40B4-BE49-F238E27FC236}">
                  <a16:creationId xmlns:a16="http://schemas.microsoft.com/office/drawing/2014/main" id="{2D3D2159-CE62-2865-2F78-08E84FE96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429000"/>
              <a:ext cx="3498250" cy="2149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C77BB681-7210-C4F0-AC5D-1A3560773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387" y="3569552"/>
              <a:ext cx="3048020" cy="1714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485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F3E1F-46CA-2B02-1A31-8FA2261E1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B8A5BE-36DA-69F9-41E8-E3108C2165E0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0EDA171E-F783-5BBF-34F1-90B2C9D325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521660-8241-DC61-8E52-D2B44395F1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6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6F4097ED-979A-22FF-D880-C35A114C23A8}"/>
              </a:ext>
            </a:extLst>
          </p:cNvPr>
          <p:cNvSpPr/>
          <p:nvPr/>
        </p:nvSpPr>
        <p:spPr>
          <a:xfrm>
            <a:off x="122736" y="128385"/>
            <a:ext cx="4671215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使用 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进行界面开发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1210A7-EE5E-C166-B73E-B8EB12A6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7" y="1250164"/>
            <a:ext cx="3344228" cy="185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933F43-282E-86DE-41D4-5439D8DC7EE4}"/>
              </a:ext>
            </a:extLst>
          </p:cNvPr>
          <p:cNvSpPr txBox="1"/>
          <p:nvPr/>
        </p:nvSpPr>
        <p:spPr>
          <a:xfrm>
            <a:off x="4821458" y="1112976"/>
            <a:ext cx="6145078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Qt </a:t>
            </a:r>
            <a:r>
              <a:rPr lang="zh-CN" altLang="en-US" b="1" dirty="0"/>
              <a:t>是一个跨平台的 </a:t>
            </a:r>
            <a:r>
              <a:rPr lang="en-US" altLang="zh-CN" b="1" dirty="0"/>
              <a:t>C++ </a:t>
            </a:r>
            <a:r>
              <a:rPr lang="zh-CN" altLang="en-US" b="1" dirty="0"/>
              <a:t>应用开发框架</a:t>
            </a:r>
            <a:r>
              <a:rPr lang="en-US" altLang="zh-CN" b="1" dirty="0"/>
              <a:t>/</a:t>
            </a:r>
            <a:r>
              <a:rPr lang="zh-CN" altLang="en-US" b="1" dirty="0"/>
              <a:t>工具集（也支持 </a:t>
            </a:r>
            <a:r>
              <a:rPr lang="en-US" altLang="zh-CN" b="1" dirty="0"/>
              <a:t>Python </a:t>
            </a:r>
            <a:r>
              <a:rPr lang="zh-CN" altLang="en-US" b="1" dirty="0"/>
              <a:t>绑定如 </a:t>
            </a:r>
            <a:r>
              <a:rPr lang="en-US" altLang="zh-CN" b="1" dirty="0" err="1"/>
              <a:t>PySide</a:t>
            </a:r>
            <a:r>
              <a:rPr lang="en-US" altLang="zh-CN" b="1" dirty="0"/>
              <a:t>/</a:t>
            </a:r>
            <a:r>
              <a:rPr lang="en-US" altLang="zh-CN" b="1" dirty="0" err="1"/>
              <a:t>PyQt</a:t>
            </a:r>
            <a:r>
              <a:rPr lang="zh-CN" altLang="en-US" b="1" dirty="0"/>
              <a:t>），核心目标是用一套 </a:t>
            </a:r>
            <a:r>
              <a:rPr lang="en-US" altLang="zh-CN" b="1" dirty="0"/>
              <a:t>API </a:t>
            </a:r>
            <a:r>
              <a:rPr lang="zh-CN" altLang="en-US" b="1" dirty="0"/>
              <a:t>同时开发 </a:t>
            </a:r>
            <a:r>
              <a:rPr lang="en-US" altLang="zh-CN" b="1" dirty="0"/>
              <a:t>Windows/macOS/Linux</a:t>
            </a:r>
            <a:r>
              <a:rPr lang="zh-CN" altLang="en-US" b="1" dirty="0"/>
              <a:t>（以及嵌入式</a:t>
            </a:r>
            <a:r>
              <a:rPr lang="en-US" altLang="zh-CN" b="1" dirty="0"/>
              <a:t>/</a:t>
            </a:r>
            <a:r>
              <a:rPr lang="zh-CN" altLang="en-US" b="1" dirty="0"/>
              <a:t>移动端）应用，最常见场景是 桌面 </a:t>
            </a:r>
            <a:r>
              <a:rPr lang="en-US" altLang="zh-CN" b="1" dirty="0"/>
              <a:t>GUI</a:t>
            </a:r>
            <a:r>
              <a:rPr lang="zh-CN" altLang="en-US" b="1" dirty="0"/>
              <a:t>，也广泛用于 网络、数据库、多媒体、图形渲染、串口</a:t>
            </a:r>
            <a:r>
              <a:rPr lang="en-US" altLang="zh-CN" b="1" dirty="0"/>
              <a:t>/USB</a:t>
            </a:r>
            <a:r>
              <a:rPr lang="zh-CN" altLang="en-US" b="1" dirty="0"/>
              <a:t>等。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4638AF-CA1F-A5D5-60AB-F2B75B806DAB}"/>
              </a:ext>
            </a:extLst>
          </p:cNvPr>
          <p:cNvSpPr txBox="1"/>
          <p:nvPr/>
        </p:nvSpPr>
        <p:spPr>
          <a:xfrm>
            <a:off x="953777" y="3538499"/>
            <a:ext cx="4451888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使用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Qt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开发的软件：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Linux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桌面环境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KDE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（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K Desktop Environment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）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 WPS Office 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办公软件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 Skype 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网络电话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 Google Earth 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谷歌地球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VirtualBox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-apple-system"/>
              </a:rPr>
              <a:t>虚拟机软件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6F44892-046B-DCDA-43D5-820C9A59D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332" y="3617391"/>
            <a:ext cx="873072" cy="8730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59F7E30-D0E8-F7D9-83B4-124B1874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997" y="3352629"/>
            <a:ext cx="2262388" cy="14025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E7E4D95-9FBF-48DB-2EDE-968B69FB9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429" y="4746369"/>
            <a:ext cx="937648" cy="9376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8A87F16-FF97-5BE8-2A10-A94B5C986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331" y="4490463"/>
            <a:ext cx="2348704" cy="169777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818684-94FD-779D-C382-07DCC9F4D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1424" y="4501393"/>
            <a:ext cx="1265108" cy="14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5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10631-5015-E70F-9CA7-AB94A8917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84C2F8-24D3-9F52-84FA-69014C1F0370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D1957CAB-2A7B-7575-A8B9-D3E6BE886C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9767BB-D9AF-5B65-1D79-0CF9A7EED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7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3D91EADD-D071-0A6E-25EF-49007E81BC16}"/>
              </a:ext>
            </a:extLst>
          </p:cNvPr>
          <p:cNvSpPr/>
          <p:nvPr/>
        </p:nvSpPr>
        <p:spPr>
          <a:xfrm>
            <a:off x="122736" y="128385"/>
            <a:ext cx="4671215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使用 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进行界面开发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4F5B1F-F6C4-2DA0-1F83-C16258202C69}"/>
              </a:ext>
            </a:extLst>
          </p:cNvPr>
          <p:cNvSpPr txBox="1"/>
          <p:nvPr/>
        </p:nvSpPr>
        <p:spPr>
          <a:xfrm>
            <a:off x="1293462" y="1511103"/>
            <a:ext cx="9605076" cy="3835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使用 </a:t>
            </a:r>
            <a:r>
              <a:rPr lang="en-US" altLang="zh-CN" sz="2000" b="1" dirty="0"/>
              <a:t>Qt </a:t>
            </a:r>
            <a:r>
              <a:rPr lang="zh-CN" altLang="en-US" sz="2000" b="1" dirty="0"/>
              <a:t>进行软件开发有这些方面的优势：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跨平台一致性：</a:t>
            </a:r>
            <a:r>
              <a:rPr lang="zh-CN" altLang="en-US" dirty="0"/>
              <a:t>一套代码可覆盖 </a:t>
            </a:r>
            <a:r>
              <a:rPr lang="en-US" altLang="zh-CN" dirty="0"/>
              <a:t>Windows / macOS / Linux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工具链完整：</a:t>
            </a:r>
            <a:r>
              <a:rPr lang="zh-CN" altLang="en-US" dirty="0"/>
              <a:t>网络（</a:t>
            </a:r>
            <a:r>
              <a:rPr lang="en-US" altLang="zh-CN" dirty="0"/>
              <a:t>HTTP/WebSocket</a:t>
            </a:r>
            <a:r>
              <a:rPr lang="zh-CN" altLang="en-US" dirty="0"/>
              <a:t>）、多线程、定时器、文件系统、</a:t>
            </a:r>
            <a:r>
              <a:rPr lang="en-US" altLang="zh-CN" dirty="0"/>
              <a:t>JSON/XML</a:t>
            </a:r>
            <a:r>
              <a:rPr lang="zh-CN" altLang="en-US" dirty="0"/>
              <a:t>、数据库（</a:t>
            </a:r>
            <a:r>
              <a:rPr lang="en-US" altLang="zh-CN" dirty="0"/>
              <a:t>SQLite/MySQL </a:t>
            </a:r>
            <a:r>
              <a:rPr lang="zh-CN" altLang="en-US" dirty="0"/>
              <a:t>等）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性能与资源占用：</a:t>
            </a:r>
            <a:r>
              <a:rPr lang="en-US" altLang="zh-CN" dirty="0"/>
              <a:t>C++ </a:t>
            </a:r>
            <a:r>
              <a:rPr lang="zh-CN" altLang="en-US" dirty="0"/>
              <a:t>为主的实现路径，性能、启动速度、内存可控，调动系统原生接口和与硬件交互更直接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2101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BA719-E759-E40E-3432-18557ACB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742E290-C1B0-AB00-A416-B36A780AB886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3920AC-70D8-316A-7EB6-2F0F14867403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A2CC63D-8C6F-A492-CC1E-D62DF172D9FD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CF5A1E0-414A-E981-5B7E-18A12F5EA70E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D96A900C-4BE8-1E7B-CEC4-65459B612204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7DECE6BF-E1B3-8EFD-1206-238736430B3F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C53292B-3B46-4D84-A607-24CDCFE198B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3BA0016-3526-542B-BC1E-345FEBC22BD1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1871746-70B3-1115-1591-2BDF9C65E1B1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1BF240F-8841-B9EE-3064-45C784A3DFC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C0AA0A5-059D-71D7-18D9-45E082593872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DA5D0CE-59AA-633F-4771-0749D348A503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B4385F5-4B2C-BA93-3EDD-9FE0EAD08942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92F11B0-49F6-865F-3AFA-ACA59B91DB3D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en-US" altLang="zh-CN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Qt </a:t>
            </a: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的安装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EFEA769C-F321-40C4-FDF8-40EA79813891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6B0393F6-1AA6-6C31-6DB5-981AB9FE6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9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9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/>
          <p:cNvSpPr/>
          <p:nvPr/>
        </p:nvSpPr>
        <p:spPr>
          <a:xfrm>
            <a:off x="122736" y="128385"/>
            <a:ext cx="2613216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安装步骤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AC2752-9BE3-6828-02F6-D2D60862BA0A}"/>
              </a:ext>
            </a:extLst>
          </p:cNvPr>
          <p:cNvGrpSpPr/>
          <p:nvPr/>
        </p:nvGrpSpPr>
        <p:grpSpPr>
          <a:xfrm>
            <a:off x="1545771" y="1402125"/>
            <a:ext cx="9100458" cy="4997436"/>
            <a:chOff x="2040255" y="1529558"/>
            <a:chExt cx="8462644" cy="454104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3F2C9DC-627D-DBD3-A60F-93FC34F60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0256" y="1529558"/>
              <a:ext cx="3784599" cy="212883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4025277-207B-17B0-3B8E-9F3D87A07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0255" y="3941763"/>
              <a:ext cx="3784600" cy="212883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6CD8276-9204-2092-2EDA-5427851BB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8300" y="1529558"/>
              <a:ext cx="3784599" cy="212883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5ADF662-A8C6-36BD-EE8F-97D4DE74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8297" y="3941762"/>
              <a:ext cx="3784601" cy="2128838"/>
            </a:xfrm>
            <a:prstGeom prst="rect">
              <a:avLst/>
            </a:prstGeom>
          </p:spPr>
        </p:pic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BA3034B-D82F-A12D-1C52-24548011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771" y="950233"/>
            <a:ext cx="5093970" cy="4518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b="1" dirty="0"/>
              <a:t>官网：</a:t>
            </a:r>
            <a:r>
              <a:rPr kumimoji="1" lang="en" altLang="zh-CN" b="1" dirty="0"/>
              <a:t>https://</a:t>
            </a:r>
            <a:r>
              <a:rPr kumimoji="1" lang="en" altLang="zh-CN" b="1" dirty="0" err="1"/>
              <a:t>www.qt.io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NkMGU4Njg0NzMxYTM4YmU5ZDVhYjFjMGZjYmVhOTgifQ=="/>
  <p:tag name="KSO_WPP_MARK_KEY" val="28b3728a-1548-48fb-b712-15861f779ae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972</Words>
  <Application>Microsoft Office PowerPoint</Application>
  <PresentationFormat>宽屏</PresentationFormat>
  <Paragraphs>147</Paragraphs>
  <Slides>26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-apple-system</vt:lpstr>
      <vt:lpstr>ui-sans-serif</vt:lpstr>
      <vt:lpstr>等线</vt:lpstr>
      <vt:lpstr>等线 Light</vt:lpstr>
      <vt:lpstr>黑体</vt:lpstr>
      <vt:lpstr>宋体</vt:lpstr>
      <vt:lpstr>微软雅黑</vt:lpstr>
      <vt:lpstr>Arial</vt:lpstr>
      <vt:lpstr>Inter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Lay Bernice</dc:creator>
  <cp:lastModifiedBy>Atlanta H</cp:lastModifiedBy>
  <cp:revision>82</cp:revision>
  <dcterms:created xsi:type="dcterms:W3CDTF">2021-10-08T08:08:00Z</dcterms:created>
  <dcterms:modified xsi:type="dcterms:W3CDTF">2025-12-24T04:20:48Z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B6560B8B9CFD4EC9A66C34D5358585E8</vt:lpwstr>
  </property>
  <property fmtid="{D5CDD505-2E9C-101B-9397-08002B2CF9AE}" pid="3" name="KSOProductBuildVer">
    <vt:lpwstr>2052-12.1.0.15120</vt:lpwstr>
  </property>
</Properties>
</file>